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6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2" r:id="rId2"/>
    <p:sldId id="329" r:id="rId3"/>
    <p:sldId id="330" r:id="rId4"/>
    <p:sldId id="331" r:id="rId5"/>
    <p:sldId id="303" r:id="rId6"/>
    <p:sldId id="306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26"/>
    <a:srgbClr val="D59800"/>
    <a:srgbClr val="366000"/>
    <a:srgbClr val="FFF708"/>
    <a:srgbClr val="00735A"/>
    <a:srgbClr val="006666"/>
    <a:srgbClr val="008080"/>
    <a:srgbClr val="9EBE94"/>
    <a:srgbClr val="D9D9D9"/>
    <a:srgbClr val="3C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7112" autoAdjust="0"/>
  </p:normalViewPr>
  <p:slideViewPr>
    <p:cSldViewPr snapToGrid="0">
      <p:cViewPr>
        <p:scale>
          <a:sx n="94" d="100"/>
          <a:sy n="94" d="100"/>
        </p:scale>
        <p:origin x="-1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72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037189120643068E-2"/>
                  <c:y val="-3.102400996321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85089486252593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21693653708449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-861</c:v>
                </c:pt>
                <c:pt idx="1">
                  <c:v>-1405</c:v>
                </c:pt>
                <c:pt idx="2">
                  <c:v>-1573</c:v>
                </c:pt>
                <c:pt idx="3">
                  <c:v>-2518</c:v>
                </c:pt>
                <c:pt idx="4">
                  <c:v>-3462</c:v>
                </c:pt>
                <c:pt idx="5">
                  <c:v>-3929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29024"/>
        <c:axId val="36130816"/>
      </c:lineChart>
      <c:catAx>
        <c:axId val="361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130816"/>
        <c:crosses val="autoZero"/>
        <c:auto val="1"/>
        <c:lblAlgn val="ctr"/>
        <c:lblOffset val="100"/>
        <c:noMultiLvlLbl val="0"/>
      </c:catAx>
      <c:valAx>
        <c:axId val="3613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12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1.5180096071343326E-2"/>
                  <c:y val="-4.256989647012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12396373547686E-2"/>
                  <c:y val="-5.076654800526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-91</c:v>
                </c:pt>
                <c:pt idx="1">
                  <c:v>-80</c:v>
                </c:pt>
                <c:pt idx="2">
                  <c:v>-311</c:v>
                </c:pt>
                <c:pt idx="3">
                  <c:v>-308</c:v>
                </c:pt>
                <c:pt idx="4">
                  <c:v>-367</c:v>
                </c:pt>
                <c:pt idx="5">
                  <c:v>-377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702080"/>
        <c:axId val="38744832"/>
      </c:lineChart>
      <c:catAx>
        <c:axId val="387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44832"/>
        <c:crosses val="autoZero"/>
        <c:auto val="1"/>
        <c:lblAlgn val="ctr"/>
        <c:lblOffset val="100"/>
        <c:noMultiLvlLbl val="0"/>
      </c:catAx>
      <c:valAx>
        <c:axId val="3874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70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6.5391183076555878E-2"/>
                  <c:y val="-1.76210982578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863291236073574E-2"/>
                  <c:y val="-5.6310725385762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-262</c:v>
                </c:pt>
                <c:pt idx="1">
                  <c:v>-156</c:v>
                </c:pt>
                <c:pt idx="2">
                  <c:v>-189</c:v>
                </c:pt>
                <c:pt idx="3">
                  <c:v>-134</c:v>
                </c:pt>
                <c:pt idx="4">
                  <c:v>-273</c:v>
                </c:pt>
                <c:pt idx="5">
                  <c:v>-360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39584"/>
        <c:axId val="39157760"/>
      </c:lineChart>
      <c:catAx>
        <c:axId val="391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157760"/>
        <c:crosses val="autoZero"/>
        <c:auto val="1"/>
        <c:lblAlgn val="ctr"/>
        <c:lblOffset val="100"/>
        <c:noMultiLvlLbl val="0"/>
      </c:catAx>
      <c:valAx>
        <c:axId val="3915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1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218629425811719E-2"/>
                  <c:y val="4.61369416178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30990933869209E-2"/>
                  <c:y val="4.902864484370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521693653708536E-2"/>
                  <c:y val="-8.116304618059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-77</c:v>
                </c:pt>
                <c:pt idx="1">
                  <c:v>90</c:v>
                </c:pt>
                <c:pt idx="2">
                  <c:v>-68</c:v>
                </c:pt>
                <c:pt idx="3">
                  <c:v>-192</c:v>
                </c:pt>
                <c:pt idx="4">
                  <c:v>-362</c:v>
                </c:pt>
                <c:pt idx="5">
                  <c:v>-277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28928"/>
        <c:axId val="39230464"/>
      </c:lineChart>
      <c:catAx>
        <c:axId val="392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230464"/>
        <c:crosses val="autoZero"/>
        <c:auto val="1"/>
        <c:lblAlgn val="ctr"/>
        <c:lblOffset val="100"/>
        <c:noMultiLvlLbl val="0"/>
      </c:catAx>
      <c:valAx>
        <c:axId val="3923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2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218629425811719E-2"/>
                  <c:y val="4.61369416178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30990933869209E-2"/>
                  <c:y val="4.902864484370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360192142686735E-2"/>
                  <c:y val="-9.225140094159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166</c:v>
                </c:pt>
                <c:pt idx="1">
                  <c:v>25</c:v>
                </c:pt>
                <c:pt idx="2">
                  <c:v>-72</c:v>
                </c:pt>
                <c:pt idx="3">
                  <c:v>-207</c:v>
                </c:pt>
                <c:pt idx="4">
                  <c:v>-558</c:v>
                </c:pt>
                <c:pt idx="5">
                  <c:v>-171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18560"/>
        <c:axId val="38820096"/>
      </c:lineChart>
      <c:catAx>
        <c:axId val="388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20096"/>
        <c:crosses val="autoZero"/>
        <c:auto val="1"/>
        <c:lblAlgn val="ctr"/>
        <c:lblOffset val="100"/>
        <c:noMultiLvlLbl val="0"/>
      </c:catAx>
      <c:valAx>
        <c:axId val="3882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5"/>
            <c:marker>
              <c:spPr>
                <a:solidFill>
                  <a:srgbClr val="446226"/>
                </a:solidFill>
                <a:ln w="3175">
                  <a:solidFill>
                    <a:srgbClr val="446226"/>
                  </a:solidFill>
                </a:ln>
                <a:effectLst/>
              </c:spPr>
            </c:marker>
            <c:bubble3D val="0"/>
            <c:spPr>
              <a:ln w="47625" cap="rnd">
                <a:solidFill>
                  <a:srgbClr val="446226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4.0869489422847412E-2"/>
                  <c:y val="-6.197451730187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30990933869209E-2"/>
                  <c:y val="-4.52223706247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95591538278015E-2"/>
                  <c:y val="-5.640720280317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38498488978202E-2"/>
                  <c:y val="-4.78979818976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-250</c:v>
                </c:pt>
                <c:pt idx="1">
                  <c:v>-425</c:v>
                </c:pt>
                <c:pt idx="2">
                  <c:v>-425</c:v>
                </c:pt>
                <c:pt idx="3">
                  <c:v>-400</c:v>
                </c:pt>
                <c:pt idx="4">
                  <c:v>-350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80384"/>
        <c:axId val="38881920"/>
      </c:lineChart>
      <c:catAx>
        <c:axId val="388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81920"/>
        <c:crosses val="autoZero"/>
        <c:auto val="1"/>
        <c:lblAlgn val="ctr"/>
        <c:lblOffset val="100"/>
        <c:noMultiLvlLbl val="0"/>
      </c:catAx>
      <c:valAx>
        <c:axId val="3888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8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5"/>
            <c:marker>
              <c:spPr>
                <a:solidFill>
                  <a:srgbClr val="446226"/>
                </a:solidFill>
                <a:ln w="3175">
                  <a:solidFill>
                    <a:srgbClr val="446226"/>
                  </a:solidFill>
                </a:ln>
                <a:effectLst/>
              </c:spPr>
            </c:marker>
            <c:bubble3D val="0"/>
            <c:spPr>
              <a:ln w="47625" cap="rnd">
                <a:solidFill>
                  <a:srgbClr val="446226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4.0869489422847412E-2"/>
                  <c:y val="-6.197451730187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1850848532225E-2"/>
                  <c:y val="-5.6455659786575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30990933869209E-2"/>
                  <c:y val="-4.52223706247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95591538278015E-2"/>
                  <c:y val="-5.640720280317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38498488978202E-2"/>
                  <c:y val="-4.78979818976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622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-193</c:v>
                </c:pt>
                <c:pt idx="1">
                  <c:v>-193</c:v>
                </c:pt>
                <c:pt idx="2">
                  <c:v>-126</c:v>
                </c:pt>
                <c:pt idx="3">
                  <c:v>-180</c:v>
                </c:pt>
                <c:pt idx="4">
                  <c:v>-129</c:v>
                </c:pt>
                <c:pt idx="5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74592"/>
        <c:axId val="38976128"/>
      </c:lineChart>
      <c:catAx>
        <c:axId val="389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976128"/>
        <c:crosses val="autoZero"/>
        <c:auto val="1"/>
        <c:lblAlgn val="ctr"/>
        <c:lblOffset val="100"/>
        <c:noMultiLvlLbl val="0"/>
      </c:catAx>
      <c:valAx>
        <c:axId val="3897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97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5"/>
            <c:marker>
              <c:spPr>
                <a:solidFill>
                  <a:srgbClr val="446226"/>
                </a:solidFill>
                <a:ln w="3175">
                  <a:solidFill>
                    <a:srgbClr val="446226"/>
                  </a:solidFill>
                </a:ln>
                <a:effectLst/>
              </c:spPr>
            </c:marker>
            <c:bubble3D val="0"/>
            <c:spPr>
              <a:ln w="47625" cap="rnd">
                <a:solidFill>
                  <a:srgbClr val="446226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2.371333263688008E-2"/>
                  <c:y val="-4.811407385062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624336718336293E-3"/>
                  <c:y val="-4.259521633532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30990933869209E-2"/>
                  <c:y val="-4.52223706247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5704852718149E-2"/>
                  <c:y val="-7.026764625441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290125613749431E-3"/>
                  <c:y val="4.080885619036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4622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</c:v>
                </c:pt>
                <c:pt idx="1">
                  <c:v>-763</c:v>
                </c:pt>
                <c:pt idx="2">
                  <c:v>-1016</c:v>
                </c:pt>
                <c:pt idx="3">
                  <c:v>-1206</c:v>
                </c:pt>
                <c:pt idx="4">
                  <c:v>-218</c:v>
                </c:pt>
                <c:pt idx="5">
                  <c:v>449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3744"/>
        <c:axId val="39025280"/>
      </c:lineChart>
      <c:catAx>
        <c:axId val="390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25280"/>
        <c:crosses val="autoZero"/>
        <c:auto val="1"/>
        <c:lblAlgn val="ctr"/>
        <c:lblOffset val="100"/>
        <c:noMultiLvlLbl val="0"/>
      </c:catAx>
      <c:valAx>
        <c:axId val="3902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2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09-46FE-890B-E221DFB205AA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09-46FE-890B-E221DFB20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35.5</c:v>
                </c:pt>
                <c:pt idx="1">
                  <c:v>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9-46FE-890B-E221DFB2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39659008"/>
        <c:axId val="39660544"/>
        <c:axId val="0"/>
      </c:bar3DChart>
      <c:dateAx>
        <c:axId val="39659008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39660544"/>
        <c:crosses val="autoZero"/>
        <c:auto val="1"/>
        <c:lblOffset val="100"/>
        <c:baseTimeUnit val="years"/>
      </c:dateAx>
      <c:valAx>
        <c:axId val="39660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65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79-4F8F-84F1-46147B501346}"/>
              </c:ext>
            </c:extLst>
          </c:dPt>
          <c:dLbls>
            <c:dLbl>
              <c:idx val="0"/>
              <c:layout>
                <c:manualLayout>
                  <c:x val="4.7818579911116085E-2"/>
                  <c:y val="-6.2477453862957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9-4F8F-84F1-46147B501346}"/>
                </c:ext>
              </c:extLst>
            </c:dLbl>
            <c:dLbl>
              <c:idx val="1"/>
              <c:layout>
                <c:manualLayout>
                  <c:x val="5.0783178628438411E-2"/>
                  <c:y val="-4.881113611949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79-4F8F-84F1-46147B501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79-4F8F-84F1-46147B501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39785216"/>
        <c:axId val="39786752"/>
        <c:axId val="0"/>
      </c:bar3DChart>
      <c:dateAx>
        <c:axId val="39785216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39786752"/>
        <c:crosses val="autoZero"/>
        <c:auto val="1"/>
        <c:lblOffset val="100"/>
        <c:baseTimeUnit val="years"/>
      </c:dateAx>
      <c:valAx>
        <c:axId val="39786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8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8892193838021958E-2"/>
                  <c:y val="-5.1063446323246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BE-490A-AB5D-FC5601789E44}"/>
                </c:ext>
              </c:extLst>
            </c:dLbl>
            <c:dLbl>
              <c:idx val="1"/>
              <c:layout>
                <c:manualLayout>
                  <c:x val="3.7597152204882543E-2"/>
                  <c:y val="-5.974107568974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BE-490A-AB5D-FC5601789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</c:v>
                </c:pt>
                <c:pt idx="1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BE-490A-AB5D-FC5601789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39841152"/>
        <c:axId val="56296576"/>
        <c:axId val="0"/>
      </c:bar3DChart>
      <c:dateAx>
        <c:axId val="3984115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56296576"/>
        <c:crosses val="autoZero"/>
        <c:auto val="1"/>
        <c:lblOffset val="100"/>
        <c:baseTimeUnit val="years"/>
      </c:dateAx>
      <c:valAx>
        <c:axId val="56296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84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6707987911825614E-2"/>
                  <c:y val="-1.342871051156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85089486252593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21693653708449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-1769</c:v>
                </c:pt>
                <c:pt idx="1">
                  <c:v>-1746</c:v>
                </c:pt>
                <c:pt idx="2">
                  <c:v>-1788</c:v>
                </c:pt>
                <c:pt idx="3">
                  <c:v>-1780</c:v>
                </c:pt>
                <c:pt idx="4">
                  <c:v>-1814</c:v>
                </c:pt>
                <c:pt idx="5">
                  <c:v>-1806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44832"/>
        <c:axId val="31546368"/>
      </c:lineChart>
      <c:catAx>
        <c:axId val="315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46368"/>
        <c:crosses val="autoZero"/>
        <c:auto val="1"/>
        <c:lblAlgn val="ctr"/>
        <c:lblOffset val="100"/>
        <c:noMultiLvlLbl val="0"/>
      </c:catAx>
      <c:valAx>
        <c:axId val="3154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929770643383098E-2"/>
                  <c:y val="-3.3901931032633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CE-48CE-8892-C0AE4E24BE2B}"/>
                </c:ext>
              </c:extLst>
            </c:dLbl>
            <c:dLbl>
              <c:idx val="1"/>
              <c:layout>
                <c:manualLayout>
                  <c:x val="3.759727092112046E-2"/>
                  <c:y val="-3.4166952464247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CE-48CE-8892-C0AE4E24B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CE-48CE-8892-C0AE4E24B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56355072"/>
        <c:axId val="73793536"/>
        <c:axId val="0"/>
      </c:bar3DChart>
      <c:dateAx>
        <c:axId val="5635507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3793536"/>
        <c:crosses val="autoZero"/>
        <c:auto val="1"/>
        <c:lblOffset val="100"/>
        <c:baseTimeUnit val="years"/>
      </c:dateAx>
      <c:valAx>
        <c:axId val="7379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35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918932456869116E-2"/>
                  <c:y val="-5.4024695862325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70-4B0A-8F8D-DCDE5369AFBF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70-4B0A-8F8D-DCDE5369A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31.1</c:v>
                </c:pt>
                <c:pt idx="1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70-4B0A-8F8D-DCDE5369A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5057024"/>
        <c:axId val="75058560"/>
        <c:axId val="0"/>
      </c:bar3DChart>
      <c:dateAx>
        <c:axId val="7505702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5058560"/>
        <c:crosses val="autoZero"/>
        <c:auto val="1"/>
        <c:lblOffset val="100"/>
        <c:baseTimeUnit val="years"/>
      </c:dateAx>
      <c:valAx>
        <c:axId val="7505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05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FF-48EA-BEEB-526A4451C748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FF-48EA-BEEB-526A4451C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FF-48EA-BEEB-526A4451C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3859840"/>
        <c:axId val="73861376"/>
        <c:axId val="0"/>
      </c:bar3DChart>
      <c:dateAx>
        <c:axId val="73859840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3861376"/>
        <c:crosses val="autoZero"/>
        <c:auto val="1"/>
        <c:lblOffset val="100"/>
        <c:baseTimeUnit val="years"/>
      </c:dateAx>
      <c:valAx>
        <c:axId val="7386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85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929770643383098E-2"/>
                  <c:y val="-3.3901931032633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31-466C-B431-DD347D25D504}"/>
                </c:ext>
              </c:extLst>
            </c:dLbl>
            <c:dLbl>
              <c:idx val="1"/>
              <c:layout>
                <c:manualLayout>
                  <c:x val="3.759727092112046E-2"/>
                  <c:y val="-3.4166952464247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31-466C-B431-DD347D25D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31-466C-B431-DD347D25D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3899392"/>
        <c:axId val="73921664"/>
        <c:axId val="0"/>
      </c:bar3DChart>
      <c:dateAx>
        <c:axId val="7389939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3921664"/>
        <c:crosses val="autoZero"/>
        <c:auto val="1"/>
        <c:lblOffset val="100"/>
        <c:baseTimeUnit val="years"/>
      </c:dateAx>
      <c:valAx>
        <c:axId val="73921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8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76-4DC9-953E-677A5A4279E1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76-4DC9-953E-677A5A427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76-4DC9-953E-677A5A427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5027968"/>
        <c:axId val="75029504"/>
        <c:axId val="0"/>
      </c:bar3DChart>
      <c:dateAx>
        <c:axId val="75027968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5029504"/>
        <c:crosses val="autoZero"/>
        <c:auto val="1"/>
        <c:lblOffset val="100"/>
        <c:baseTimeUnit val="years"/>
      </c:dateAx>
      <c:valAx>
        <c:axId val="7502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02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8892193838021958E-2"/>
                  <c:y val="-5.10634463232466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F-4B4D-A9F7-FBB987C133D8}"/>
                </c:ext>
              </c:extLst>
            </c:dLbl>
            <c:dLbl>
              <c:idx val="1"/>
              <c:layout>
                <c:manualLayout>
                  <c:x val="3.7597152204882543E-2"/>
                  <c:y val="-5.974107568974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F-4B4D-A9F7-FBB987C13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</c:v>
                </c:pt>
                <c:pt idx="1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F-4B4D-A9F7-FBB987C13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6738944"/>
        <c:axId val="76740480"/>
        <c:axId val="0"/>
      </c:bar3DChart>
      <c:dateAx>
        <c:axId val="7673894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6740480"/>
        <c:crosses val="autoZero"/>
        <c:auto val="1"/>
        <c:lblOffset val="100"/>
        <c:baseTimeUnit val="years"/>
      </c:dateAx>
      <c:valAx>
        <c:axId val="76740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73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09-46FE-890B-E221DFB205AA}"/>
                </c:ext>
              </c:extLst>
            </c:dLbl>
            <c:dLbl>
              <c:idx val="1"/>
              <c:layout>
                <c:manualLayout>
                  <c:x val="3.2486456363453653E-2"/>
                  <c:y val="-4.92380063130619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09-46FE-890B-E221DFB20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35.5</c:v>
                </c:pt>
                <c:pt idx="1">
                  <c:v>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9-46FE-890B-E221DFB20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8115968"/>
        <c:axId val="78117504"/>
        <c:axId val="0"/>
      </c:bar3DChart>
      <c:dateAx>
        <c:axId val="78115968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8117504"/>
        <c:crosses val="autoZero"/>
        <c:auto val="1"/>
        <c:lblOffset val="100"/>
        <c:baseTimeUnit val="years"/>
      </c:dateAx>
      <c:valAx>
        <c:axId val="78117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1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679-4F8F-84F1-46147B501346}"/>
              </c:ext>
            </c:extLst>
          </c:dPt>
          <c:dLbls>
            <c:dLbl>
              <c:idx val="0"/>
              <c:layout>
                <c:manualLayout>
                  <c:x val="4.7818579911116085E-2"/>
                  <c:y val="-6.2477453862957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9-4F8F-84F1-46147B501346}"/>
                </c:ext>
              </c:extLst>
            </c:dLbl>
            <c:dLbl>
              <c:idx val="1"/>
              <c:layout>
                <c:manualLayout>
                  <c:x val="5.0783178628438411E-2"/>
                  <c:y val="-4.881113611949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79-4F8F-84F1-46147B501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79-4F8F-84F1-46147B501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6910976"/>
        <c:axId val="76912512"/>
        <c:axId val="0"/>
      </c:bar3DChart>
      <c:dateAx>
        <c:axId val="76910976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6912512"/>
        <c:crosses val="autoZero"/>
        <c:auto val="1"/>
        <c:lblOffset val="100"/>
        <c:baseTimeUnit val="years"/>
      </c:dateAx>
      <c:valAx>
        <c:axId val="76912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1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929770643383098E-2"/>
                  <c:y val="-3.39019310326335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CE-48CE-8892-C0AE4E24BE2B}"/>
                </c:ext>
              </c:extLst>
            </c:dLbl>
            <c:dLbl>
              <c:idx val="1"/>
              <c:layout>
                <c:manualLayout>
                  <c:x val="3.759727092112046E-2"/>
                  <c:y val="-3.4166952464247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CE-48CE-8892-C0AE4E24B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43517</c:v>
                </c:pt>
                <c:pt idx="1">
                  <c:v>43941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CE-48CE-8892-C0AE4E24B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shape val="box"/>
        <c:axId val="76934144"/>
        <c:axId val="76813056"/>
        <c:axId val="0"/>
      </c:bar3DChart>
      <c:dateAx>
        <c:axId val="7693414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76813056"/>
        <c:crosses val="autoZero"/>
        <c:auto val="1"/>
        <c:lblOffset val="100"/>
        <c:baseTimeUnit val="years"/>
      </c:dateAx>
      <c:valAx>
        <c:axId val="7681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3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5.838498488978202E-2"/>
                  <c:y val="-2.75305332221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061981867738854E-3"/>
                  <c:y val="-3.9485103589546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21693653708449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-295</c:v>
                </c:pt>
                <c:pt idx="1">
                  <c:v>-819</c:v>
                </c:pt>
                <c:pt idx="2">
                  <c:v>-1105</c:v>
                </c:pt>
                <c:pt idx="3">
                  <c:v>-1332</c:v>
                </c:pt>
                <c:pt idx="4">
                  <c:v>-1413</c:v>
                </c:pt>
                <c:pt idx="5">
                  <c:v>-1378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38336"/>
        <c:axId val="38639872"/>
      </c:lineChart>
      <c:catAx>
        <c:axId val="386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639872"/>
        <c:crosses val="autoZero"/>
        <c:auto val="1"/>
        <c:lblAlgn val="ctr"/>
        <c:lblOffset val="100"/>
        <c:noMultiLvlLbl val="0"/>
      </c:catAx>
      <c:valAx>
        <c:axId val="3863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63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5.838498488978202E-2"/>
                  <c:y val="-2.75305332221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51549546693465E-2"/>
                  <c:y val="-5.922765538432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21693653708449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120</c:v>
                </c:pt>
                <c:pt idx="1">
                  <c:v>-88</c:v>
                </c:pt>
                <c:pt idx="2">
                  <c:v>-507</c:v>
                </c:pt>
                <c:pt idx="3">
                  <c:v>-491</c:v>
                </c:pt>
                <c:pt idx="4">
                  <c:v>-930</c:v>
                </c:pt>
                <c:pt idx="5">
                  <c:v>-1192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57024"/>
        <c:axId val="37819904"/>
      </c:lineChart>
      <c:catAx>
        <c:axId val="386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819904"/>
        <c:crosses val="autoZero"/>
        <c:auto val="1"/>
        <c:lblAlgn val="ctr"/>
        <c:lblOffset val="100"/>
        <c:noMultiLvlLbl val="0"/>
      </c:catAx>
      <c:valAx>
        <c:axId val="3781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6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2.919249244489101E-2"/>
                  <c:y val="6.554149666752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51549546693465E-2"/>
                  <c:y val="-5.922765538432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21693653708449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-60</c:v>
                </c:pt>
                <c:pt idx="1">
                  <c:v>-279</c:v>
                </c:pt>
                <c:pt idx="2">
                  <c:v>-265</c:v>
                </c:pt>
                <c:pt idx="3">
                  <c:v>-256</c:v>
                </c:pt>
                <c:pt idx="4">
                  <c:v>-874</c:v>
                </c:pt>
                <c:pt idx="5">
                  <c:v>-1189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70592"/>
        <c:axId val="37872384"/>
      </c:lineChart>
      <c:catAx>
        <c:axId val="3787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872384"/>
        <c:crosses val="autoZero"/>
        <c:auto val="1"/>
        <c:lblAlgn val="ctr"/>
        <c:lblOffset val="100"/>
        <c:noMultiLvlLbl val="0"/>
      </c:catAx>
      <c:valAx>
        <c:axId val="3787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87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3.2695591538277953E-2"/>
                  <c:y val="5.722529637884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86948942284746E-2"/>
                  <c:y val="5.1655799133143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21693653708449E-2"/>
                  <c:y val="-5.0766561757988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-309</c:v>
                </c:pt>
                <c:pt idx="1">
                  <c:v>-354</c:v>
                </c:pt>
                <c:pt idx="2">
                  <c:v>-472</c:v>
                </c:pt>
                <c:pt idx="3">
                  <c:v>-516</c:v>
                </c:pt>
                <c:pt idx="4">
                  <c:v>-793</c:v>
                </c:pt>
                <c:pt idx="5">
                  <c:v>-850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25472"/>
        <c:axId val="38031360"/>
      </c:lineChart>
      <c:catAx>
        <c:axId val="380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31360"/>
        <c:crosses val="autoZero"/>
        <c:auto val="1"/>
        <c:lblAlgn val="ctr"/>
        <c:lblOffset val="100"/>
        <c:noMultiLvlLbl val="0"/>
      </c:catAx>
      <c:valAx>
        <c:axId val="38031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2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4372588516234344E-2"/>
                  <c:y val="7.3276999543587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12396373547686E-2"/>
                  <c:y val="-5.076654800526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</c:v>
                </c:pt>
                <c:pt idx="1">
                  <c:v>-14</c:v>
                </c:pt>
                <c:pt idx="2">
                  <c:v>-697</c:v>
                </c:pt>
                <c:pt idx="3">
                  <c:v>-652</c:v>
                </c:pt>
                <c:pt idx="4">
                  <c:v>-713</c:v>
                </c:pt>
                <c:pt idx="5">
                  <c:v>-745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69760"/>
        <c:axId val="38071296"/>
      </c:lineChart>
      <c:catAx>
        <c:axId val="380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71296"/>
        <c:crosses val="autoZero"/>
        <c:auto val="1"/>
        <c:lblAlgn val="ctr"/>
        <c:lblOffset val="100"/>
        <c:noMultiLvlLbl val="0"/>
      </c:catAx>
      <c:valAx>
        <c:axId val="3807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1.5180096071343326E-2"/>
                  <c:y val="-4.256989647012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12396373547686E-2"/>
                  <c:y val="-5.076654800526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-207</c:v>
                </c:pt>
                <c:pt idx="2">
                  <c:v>-368</c:v>
                </c:pt>
                <c:pt idx="3">
                  <c:v>-346</c:v>
                </c:pt>
                <c:pt idx="4">
                  <c:v>-746</c:v>
                </c:pt>
                <c:pt idx="5">
                  <c:v>-742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99360"/>
        <c:axId val="38000896"/>
      </c:lineChart>
      <c:catAx>
        <c:axId val="379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00896"/>
        <c:crosses val="autoZero"/>
        <c:auto val="1"/>
        <c:lblAlgn val="ctr"/>
        <c:lblOffset val="100"/>
        <c:noMultiLvlLbl val="0"/>
      </c:catAx>
      <c:valAx>
        <c:axId val="3800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9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7233669765701E-2"/>
          <c:y val="2.2578553244729814E-2"/>
          <c:w val="0.93564806965448222"/>
          <c:h val="0.946526627439792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1.5180096071343326E-2"/>
                  <c:y val="-4.256989647012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018594560321572E-2"/>
                  <c:y val="-4.53673050255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012396373547686E-2"/>
                  <c:y val="-5.076654800526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80096071343326E-2"/>
                  <c:y val="-5.64072908422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50894862525972E-2"/>
                  <c:y val="-4.512583267376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-174</c:v>
                </c:pt>
                <c:pt idx="1">
                  <c:v>-301</c:v>
                </c:pt>
                <c:pt idx="2">
                  <c:v>-249</c:v>
                </c:pt>
                <c:pt idx="3">
                  <c:v>-301</c:v>
                </c:pt>
                <c:pt idx="4">
                  <c:v>-445</c:v>
                </c:pt>
                <c:pt idx="5">
                  <c:v>-447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74432"/>
        <c:axId val="38675968"/>
      </c:lineChart>
      <c:catAx>
        <c:axId val="386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675968"/>
        <c:crosses val="autoZero"/>
        <c:auto val="1"/>
        <c:lblAlgn val="ctr"/>
        <c:lblOffset val="100"/>
        <c:noMultiLvlLbl val="0"/>
      </c:catAx>
      <c:valAx>
        <c:axId val="3867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6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4" cy="498773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9" y="3"/>
            <a:ext cx="2950474" cy="498773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DF4F2900-939D-42B7-AD18-86924BE16A9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877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9" y="9442155"/>
            <a:ext cx="2950474" cy="49877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1F8DBAA6-7F45-47F8-8302-3F4B68DB6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5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982" cy="498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19" y="1"/>
            <a:ext cx="2950982" cy="498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2C60-0AEF-441C-ABA4-A9B3FD804ED5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662" y="4783881"/>
            <a:ext cx="5447465" cy="3914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604"/>
            <a:ext cx="2950982" cy="498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19" y="9442604"/>
            <a:ext cx="2950982" cy="4983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2624-6082-4444-AF67-71156404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5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Район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Наименование хозяйства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Условное поголовье по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к.ед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 01.07.2020г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ц.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к.ед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на 1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услов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гол.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Алькеевский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Плем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Дело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7091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Менделеевский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Абалач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573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Лаишевский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Просто Молоко Агро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Менделеевский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"Победа"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Буинский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Умная ферма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826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Лаишевский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Сарапкина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О.Н.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9,5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Буинский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АгроНур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1372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Верхнеуслонский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АО"Востокзернопродукт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4307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 "Красный Восток Агро"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12909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"Овощевод"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Чистопольский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Агро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L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1203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Чистопольский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Хузангаевское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Рыбно-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Слободский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А\Ф "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Зюзино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374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Заинский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Аф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Зай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АО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Агросила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5231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Кукморский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Вахитова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1241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Верхнеуслонский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КФХ"Прокопьева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АИ"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633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Рыбно-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Слободский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 Шамсутдинов Н.Г.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777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 "Авангард"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801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Актанышский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А/Ф Актаныш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4370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К.Устьинский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Большие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Кляри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Красный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Воток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1252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2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Район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Наименование хозяйства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Условное поголовье по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к.ед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 01.07.2020г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ц.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к.ед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на 1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услов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гол.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Алькеевский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Плем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Дело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7091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Менделеевский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Абалач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573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Лаишевский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Просто Молоко Агро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Менделеевский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"Победа"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Буинский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Умная ферма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826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Лаишевский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Сарапкина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О.Н.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9,5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Буинский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АгроНур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1372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Верхнеуслонский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АО"Востокзернопродукт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4307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 "Красный Восток Агро"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12909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"Овощевод"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Чистопольский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Агро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L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1203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Чистопольский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Хузангаевское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Рыбно-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Слободский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А\Ф "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Зюзино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374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Заинский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Аф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Зай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АО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Агросила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5231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Кукморский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Вахитова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1241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Верхнеуслонский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КФХ"Прокопьева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АИ"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633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Рыбно-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Слободский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 Шамсутдинов Н.Г.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777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 "Авангард"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801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Актанышский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А/Ф Актаныш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4370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К.Устьинский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Большие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Кляри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Красный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Воток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1252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2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Район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Наименование хозяйства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Условное поголовье по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к.ед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 01.07.2020г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ц.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к.ед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на 1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услов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. гол. 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Алькеевский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Плем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Дело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7091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Менделеевский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Абалач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573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Лаишевский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Просто Молоко Агро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Менделеевский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"Победа"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418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Буинский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Умная ферма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826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Лаишевский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Сарапкина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О.Н.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316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9,5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Буинский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АгроНур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1372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Верхнеуслонский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АО"Востокзернопродукт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4307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 "Красный Восток Агро"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12909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"Овощевод"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349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10,6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Чистопольский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Агро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L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1203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10,9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Чистопольский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Хузангаевское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514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Рыбно-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Слободский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А\Ф "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Зюзино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374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Заинский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Аф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Зай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АО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Агросила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5231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Кукморский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Вахитова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1241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11,9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Верхнеуслонский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КФХ"Прокопьева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АИ"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633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Рыбно-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Слободский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КФХ Шамсутдинов Н.Г.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777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Зеленодольский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АО "Авангард"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801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13,3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Актанышский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А/Ф Актаныш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4370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13,4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К.Устьинский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ООО Большие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Кляри</a:t>
            </a: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 Красный </a:t>
            </a:r>
            <a:r>
              <a:rPr lang="ru-RU" sz="1200" b="0" i="0" u="none" strike="noStrike" kern="1200" dirty="0" err="1" smtClean="0">
                <a:solidFill>
                  <a:srgbClr val="000000"/>
                </a:solidFill>
                <a:effectLst/>
                <a:latin typeface="Arial"/>
                <a:cs typeface="Arial"/>
              </a:rPr>
              <a:t>Воток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1252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13,5</a:t>
            </a:r>
            <a:endParaRPr lang="ru-RU" sz="1200" b="0" i="0" u="none" strike="noStrike" dirty="0" smtClean="0"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2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" y="28625"/>
            <a:ext cx="1170873" cy="878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1182206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по заготовке кормов на 29.07.2020 г.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97656"/>
              </p:ext>
            </p:extLst>
          </p:nvPr>
        </p:nvGraphicFramePr>
        <p:xfrm>
          <a:off x="1700696" y="2641231"/>
          <a:ext cx="92588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713"/>
                <a:gridCol w="2314713"/>
                <a:gridCol w="2314713"/>
                <a:gridCol w="231471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Заготовлено, тыс.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тн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Заготов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 1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гол.,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ц.к.ед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 потребности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Сена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Сенажа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2928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7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61211694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ЛАИШЕВСКИЙ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88801637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ПЕСТРЕЧИНСКИЙ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65001929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АЗНАКАЕВСКИЙ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51097996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ЮТАЗИНСКИЙ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2151086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94721703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ЧИСТОПОЛЬСКИЙ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3811794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ДРОЖЖАНОВСКИЙ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71128929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БУИНСКИЙ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4789147"/>
              </p:ext>
            </p:extLst>
          </p:nvPr>
        </p:nvGraphicFramePr>
        <p:xfrm>
          <a:off x="764932" y="2093281"/>
          <a:ext cx="11103880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ТУКАЕВСКИЙ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22732698"/>
              </p:ext>
            </p:extLst>
          </p:nvPr>
        </p:nvGraphicFramePr>
        <p:xfrm>
          <a:off x="764932" y="2093281"/>
          <a:ext cx="11103880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БУГУЛЬМИНСКИЙ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716579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по заготовке кормов на 28.07.2020 г.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33304"/>
              </p:ext>
            </p:extLst>
          </p:nvPr>
        </p:nvGraphicFramePr>
        <p:xfrm>
          <a:off x="808384" y="1422425"/>
          <a:ext cx="10270434" cy="5159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00"/>
                <a:gridCol w="3201568"/>
                <a:gridCol w="2623931"/>
                <a:gridCol w="1736035"/>
              </a:tblGrid>
              <a:tr h="761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хозяйства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Условное поголовье по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к.ед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01.07.2020г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ц.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к.ед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 1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гол. 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Плем Дело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Абалач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"Победа"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Умная ферма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</a:t>
                      </a:r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Сарапкина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О.Н.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АгроНур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АО"Востокзернопродукт"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"Красный Восток Агро"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12909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"Овощевод"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Агро </a:t>
                      </a:r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Чистопольский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Хузангаевское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Рыбно-Слободский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А\Ф "Зюзино"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 Зай АО Агросила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5231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Вахитова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9783326"/>
              </p:ext>
            </p:extLst>
          </p:nvPr>
        </p:nvGraphicFramePr>
        <p:xfrm>
          <a:off x="764932" y="2093281"/>
          <a:ext cx="11103880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АЛЬКЕЕВСКИЙ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895" y="1168308"/>
            <a:ext cx="1140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ЦИФРОВЫХ ПРОГРАММ В МОЛОЧНОЕ ЖИВОТНОВОДСТВО БАЗОВЫХ ХОЗЯЙСТВ РЕСПУБЛИКИ ТАТАРСТАН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user\Desktop\164388_tcm24-483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r="5592"/>
          <a:stretch/>
        </p:blipFill>
        <p:spPr bwMode="auto">
          <a:xfrm>
            <a:off x="3239681" y="5223473"/>
            <a:ext cx="2077337" cy="1230462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81" y="5223473"/>
            <a:ext cx="1936179" cy="12304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08309"/>
              </p:ext>
            </p:extLst>
          </p:nvPr>
        </p:nvGraphicFramePr>
        <p:xfrm>
          <a:off x="1313411" y="2361709"/>
          <a:ext cx="965107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025">
                  <a:extLst>
                    <a:ext uri="{9D8B030D-6E8A-4147-A177-3AD203B41FA5}">
                      <a16:colId xmlns="" xmlns:a16="http://schemas.microsoft.com/office/drawing/2014/main" val="2823503517"/>
                    </a:ext>
                  </a:extLst>
                </a:gridCol>
                <a:gridCol w="3217025">
                  <a:extLst>
                    <a:ext uri="{9D8B030D-6E8A-4147-A177-3AD203B41FA5}">
                      <a16:colId xmlns="" xmlns:a16="http://schemas.microsoft.com/office/drawing/2014/main" val="3731817820"/>
                    </a:ext>
                  </a:extLst>
                </a:gridCol>
                <a:gridCol w="3217025">
                  <a:extLst>
                    <a:ext uri="{9D8B030D-6E8A-4147-A177-3AD203B41FA5}">
                      <a16:colId xmlns="" xmlns:a16="http://schemas.microsoft.com/office/drawing/2014/main" val="4188313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 внедрения в базовых хозяйствах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управления стадом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управления кормлением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608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Установили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ед.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(71% от плана)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ед.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(48% от плана)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04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процессе заключения договоров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ед. (17%)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ед. (31%)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718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решен вопрос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ед. (12%)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CA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ед. (21%)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8CA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7054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279" y="902963"/>
            <a:ext cx="10127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хозяйства, установившие обе программы управления стадом и кормлением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14998"/>
              </p:ext>
            </p:extLst>
          </p:nvPr>
        </p:nvGraphicFramePr>
        <p:xfrm>
          <a:off x="1177492" y="1722247"/>
          <a:ext cx="5447751" cy="4149072"/>
        </p:xfrm>
        <a:graphic>
          <a:graphicData uri="http://schemas.openxmlformats.org/drawingml/2006/table">
            <a:tbl>
              <a:tblPr/>
              <a:tblGrid>
                <a:gridCol w="312444">
                  <a:extLst>
                    <a:ext uri="{9D8B030D-6E8A-4147-A177-3AD203B41FA5}">
                      <a16:colId xmlns="" xmlns:a16="http://schemas.microsoft.com/office/drawing/2014/main" val="3146721177"/>
                    </a:ext>
                  </a:extLst>
                </a:gridCol>
                <a:gridCol w="1053920">
                  <a:extLst>
                    <a:ext uri="{9D8B030D-6E8A-4147-A177-3AD203B41FA5}">
                      <a16:colId xmlns="" xmlns:a16="http://schemas.microsoft.com/office/drawing/2014/main" val="2781706864"/>
                    </a:ext>
                  </a:extLst>
                </a:gridCol>
                <a:gridCol w="1255060">
                  <a:extLst>
                    <a:ext uri="{9D8B030D-6E8A-4147-A177-3AD203B41FA5}">
                      <a16:colId xmlns="" xmlns:a16="http://schemas.microsoft.com/office/drawing/2014/main" val="1683020190"/>
                    </a:ext>
                  </a:extLst>
                </a:gridCol>
                <a:gridCol w="1160984">
                  <a:extLst>
                    <a:ext uri="{9D8B030D-6E8A-4147-A177-3AD203B41FA5}">
                      <a16:colId xmlns="" xmlns:a16="http://schemas.microsoft.com/office/drawing/2014/main" val="3461151407"/>
                    </a:ext>
                  </a:extLst>
                </a:gridCol>
                <a:gridCol w="800112">
                  <a:extLst>
                    <a:ext uri="{9D8B030D-6E8A-4147-A177-3AD203B41FA5}">
                      <a16:colId xmlns="" xmlns:a16="http://schemas.microsoft.com/office/drawing/2014/main" val="3655881591"/>
                    </a:ext>
                  </a:extLst>
                </a:gridCol>
                <a:gridCol w="865231">
                  <a:extLst>
                    <a:ext uri="{9D8B030D-6E8A-4147-A177-3AD203B41FA5}">
                      <a16:colId xmlns="" xmlns:a16="http://schemas.microsoft.com/office/drawing/2014/main" val="3396906887"/>
                    </a:ext>
                  </a:extLst>
                </a:gridCol>
              </a:tblGrid>
              <a:tr h="34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базового хозяйства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 руководителя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управления стадом 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управления кормлением 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5259190"/>
                  </a:ext>
                </a:extLst>
              </a:tr>
              <a:tr h="262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Хузангаевское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НП "Алексеевское"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Скрипачев Станислав Константинович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7779923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Хузангаевское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Мукусев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Владимир Викторович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5441047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СХП Северный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Хайруллин Рустам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Габдуллазянович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51441511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Балтасинский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СХПК "Кызыл Юл"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Хайруллин Фердинанд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Нургаянович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5021001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Бугульминский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«Северная Нива Татарстан»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Исаев Сергей Михайлович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WinMix/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 поинт Фид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BVL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9031573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ПСХК «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Ембулатово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Фасхутдинов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Тальгат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Абдулхаликович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Дижи Хоз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4332097"/>
                  </a:ext>
                </a:extLst>
              </a:tr>
              <a:tr h="285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В.Услонский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Красный Восток Агро,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Макуловский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ЖК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Валиева Ирина Евгеньевна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АльПро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6258598"/>
                  </a:ext>
                </a:extLst>
              </a:tr>
              <a:tr h="285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Высокогорский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Бирюли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Молоко"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Асатов Ренат Мударисович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Умная корова,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                     (на 1 отделение)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TMR-Tracker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Чепчуги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Бирюли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900231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56519"/>
              </p:ext>
            </p:extLst>
          </p:nvPr>
        </p:nvGraphicFramePr>
        <p:xfrm>
          <a:off x="6758248" y="1722247"/>
          <a:ext cx="5228704" cy="3695680"/>
        </p:xfrm>
        <a:graphic>
          <a:graphicData uri="http://schemas.openxmlformats.org/drawingml/2006/table">
            <a:tbl>
              <a:tblPr/>
              <a:tblGrid>
                <a:gridCol w="299881">
                  <a:extLst>
                    <a:ext uri="{9D8B030D-6E8A-4147-A177-3AD203B41FA5}">
                      <a16:colId xmlns="" xmlns:a16="http://schemas.microsoft.com/office/drawing/2014/main" val="121912008"/>
                    </a:ext>
                  </a:extLst>
                </a:gridCol>
                <a:gridCol w="1030156">
                  <a:extLst>
                    <a:ext uri="{9D8B030D-6E8A-4147-A177-3AD203B41FA5}">
                      <a16:colId xmlns="" xmlns:a16="http://schemas.microsoft.com/office/drawing/2014/main" val="2761713326"/>
                    </a:ext>
                  </a:extLst>
                </a:gridCol>
                <a:gridCol w="1113904">
                  <a:extLst>
                    <a:ext uri="{9D8B030D-6E8A-4147-A177-3AD203B41FA5}">
                      <a16:colId xmlns="" xmlns:a16="http://schemas.microsoft.com/office/drawing/2014/main" val="2180604349"/>
                    </a:ext>
                  </a:extLst>
                </a:gridCol>
                <a:gridCol w="1172096">
                  <a:extLst>
                    <a:ext uri="{9D8B030D-6E8A-4147-A177-3AD203B41FA5}">
                      <a16:colId xmlns="" xmlns:a16="http://schemas.microsoft.com/office/drawing/2014/main" val="4085485523"/>
                    </a:ext>
                  </a:extLst>
                </a:gridCol>
                <a:gridCol w="782225">
                  <a:extLst>
                    <a:ext uri="{9D8B030D-6E8A-4147-A177-3AD203B41FA5}">
                      <a16:colId xmlns="" xmlns:a16="http://schemas.microsoft.com/office/drawing/2014/main" val="1256527572"/>
                    </a:ext>
                  </a:extLst>
                </a:gridCol>
                <a:gridCol w="830442">
                  <a:extLst>
                    <a:ext uri="{9D8B030D-6E8A-4147-A177-3AD203B41FA5}">
                      <a16:colId xmlns="" xmlns:a16="http://schemas.microsoft.com/office/drawing/2014/main" val="2365245508"/>
                    </a:ext>
                  </a:extLst>
                </a:gridCol>
              </a:tblGrid>
              <a:tr h="3450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пп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базового хозяйства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ФИО руководителя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Программа управления стадом 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Программа управления кормлением 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916365"/>
                  </a:ext>
                </a:extLst>
              </a:tr>
              <a:tr h="285621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Мамадышский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АПК Продовольственная программа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Мутигуллин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Рифат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Махмутович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Афифарм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RMN, 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Израиль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7176408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Нижнекамский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АФ "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Кармалы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Фазуллин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Ильнур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Вильсурович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Дэйри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TMR-Tracker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0662216"/>
                  </a:ext>
                </a:extLst>
              </a:tr>
              <a:tr h="236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Нурлатский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КФХ Сулейманов А.И.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Хайдарзянов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Ирек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Салихзянович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Афифарм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Гибримин футер 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32944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Пестречинский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Агролак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Галямов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Раиль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Рауфович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3290695"/>
                  </a:ext>
                </a:extLst>
              </a:tr>
              <a:tr h="247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Сабинский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Саба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", отд.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Сатышева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Мичан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Даулиев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Зиннур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Даулетнурович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TMR-Tracker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866311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Тетюшский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"АФ "Колос"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Мавлиханов Ранис Фаридович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Дэйри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755468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Тюлячинский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Агролак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Гилязутдинов Фарид Фарукович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Дэйри Комп 305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DTM,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кормовой центр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3207177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Чистопольский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АФ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Чистопольская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Шугаев Иван Николаевич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ДэйриКомп 305, АльПро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Профид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0516472"/>
                  </a:ext>
                </a:extLst>
              </a:tr>
              <a:tr h="190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Ютазинский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КФХ </a:t>
                      </a:r>
                      <a:r>
                        <a:rPr lang="ru-RU" sz="10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Вафауллин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А.А.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Вафауллин Ансель Альбертович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DelPro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DTM IC</a:t>
                      </a:r>
                    </a:p>
                  </a:txBody>
                  <a:tcPr marL="3808" marR="3808" marT="3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8400177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2827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1590" y="978230"/>
            <a:ext cx="517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ООО СХП «Северный», Арский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3631" y="2271774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b="1" dirty="0" err="1" smtClean="0">
                <a:solidFill>
                  <a:srgbClr val="0070C0"/>
                </a:solidFill>
              </a:rPr>
              <a:t>тн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6978" y="2271774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6005" y="4503383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Средний сервис-период, </a:t>
            </a:r>
            <a:r>
              <a:rPr lang="ru-RU" b="1" dirty="0" err="1" smtClean="0">
                <a:solidFill>
                  <a:srgbClr val="0070C0"/>
                </a:solidFill>
              </a:rPr>
              <a:t>дн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544925878"/>
              </p:ext>
            </p:extLst>
          </p:nvPr>
        </p:nvGraphicFramePr>
        <p:xfrm>
          <a:off x="1203978" y="2593658"/>
          <a:ext cx="3145451" cy="160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24031" y="2791093"/>
            <a:ext cx="146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118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на 1 корову </a:t>
            </a:r>
            <a:r>
              <a:rPr lang="ru-RU" sz="2000" b="1" dirty="0" smtClean="0">
                <a:solidFill>
                  <a:srgbClr val="006600"/>
                </a:solidFill>
              </a:rPr>
              <a:t>+3,1</a:t>
            </a:r>
            <a:r>
              <a:rPr lang="ru-RU" sz="1400" b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81225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89840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708264496"/>
              </p:ext>
            </p:extLst>
          </p:nvPr>
        </p:nvGraphicFramePr>
        <p:xfrm>
          <a:off x="5426614" y="2469064"/>
          <a:ext cx="3145451" cy="17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910736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16456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906382" y="2757127"/>
            <a:ext cx="1186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+5</a:t>
            </a:r>
            <a:r>
              <a:rPr lang="ru-RU" sz="1400" b="1" dirty="0" smtClean="0"/>
              <a:t>% </a:t>
            </a:r>
          </a:p>
          <a:p>
            <a:r>
              <a:rPr lang="ru-RU" sz="1400" b="1" dirty="0" smtClean="0"/>
              <a:t>(</a:t>
            </a:r>
            <a:r>
              <a:rPr lang="ru-RU" sz="2000" b="1" dirty="0" smtClean="0">
                <a:solidFill>
                  <a:srgbClr val="006600"/>
                </a:solidFill>
              </a:rPr>
              <a:t>+39</a:t>
            </a:r>
            <a:r>
              <a:rPr lang="ru-RU" sz="1400" b="1" dirty="0" smtClean="0"/>
              <a:t> коров)</a:t>
            </a:r>
            <a:endParaRPr lang="ru-RU" sz="1400" b="1" dirty="0"/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4413266"/>
              </p:ext>
            </p:extLst>
          </p:nvPr>
        </p:nvGraphicFramePr>
        <p:xfrm>
          <a:off x="1238649" y="4592926"/>
          <a:ext cx="3145451" cy="198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05126" y="643747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64846" y="643747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87039" y="5069737"/>
            <a:ext cx="1607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/>
              <a:t>Период с момента отела </a:t>
            </a:r>
          </a:p>
          <a:p>
            <a:r>
              <a:rPr lang="tt-RU" sz="1400" b="1" dirty="0" smtClean="0"/>
              <a:t>до плодотворного осеменения</a:t>
            </a:r>
          </a:p>
          <a:p>
            <a:r>
              <a:rPr lang="tt-RU" sz="1400" b="1" dirty="0" smtClean="0"/>
              <a:t>сократился </a:t>
            </a:r>
          </a:p>
          <a:p>
            <a:r>
              <a:rPr lang="tt-RU" sz="1400" b="1" dirty="0" smtClean="0"/>
              <a:t>на </a:t>
            </a:r>
            <a:r>
              <a:rPr lang="tt-RU" sz="2000" b="1" dirty="0">
                <a:solidFill>
                  <a:srgbClr val="006600"/>
                </a:solidFill>
              </a:rPr>
              <a:t>8</a:t>
            </a:r>
            <a:r>
              <a:rPr lang="tt-RU" sz="1400" b="1" dirty="0" smtClean="0"/>
              <a:t> дн.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26614" y="4503383"/>
            <a:ext cx="381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Точность приготовления рациона, %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196946348"/>
              </p:ext>
            </p:extLst>
          </p:nvPr>
        </p:nvGraphicFramePr>
        <p:xfrm>
          <a:off x="5477464" y="4822741"/>
          <a:ext cx="3145451" cy="17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964261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083341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30263" y="5069737"/>
            <a:ext cx="14425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solidFill>
                  <a:srgbClr val="006600"/>
                </a:solidFill>
              </a:rPr>
              <a:t>+5</a:t>
            </a:r>
            <a:r>
              <a:rPr lang="tt-RU" sz="1400" b="1" dirty="0" smtClean="0"/>
              <a:t>%, </a:t>
            </a:r>
          </a:p>
          <a:p>
            <a:r>
              <a:rPr lang="tt-RU" sz="1400" b="1" dirty="0" smtClean="0"/>
              <a:t>экономия кормов </a:t>
            </a:r>
          </a:p>
          <a:p>
            <a:r>
              <a:rPr lang="tt-RU" sz="1400" b="1" dirty="0" smtClean="0"/>
              <a:t>составляет </a:t>
            </a:r>
            <a:r>
              <a:rPr lang="tt-RU" sz="2000" b="1" dirty="0">
                <a:solidFill>
                  <a:srgbClr val="006600"/>
                </a:solidFill>
              </a:rPr>
              <a:t>3 т.</a:t>
            </a:r>
            <a:r>
              <a:rPr lang="tt-RU" sz="1400" b="1" dirty="0" smtClean="0"/>
              <a:t> в сутки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93040" y="1383570"/>
            <a:ext cx="843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Внедрил программы: управление стадом </a:t>
            </a:r>
            <a:r>
              <a:rPr lang="ru-RU" sz="2000" b="1" i="1" dirty="0" err="1" smtClean="0"/>
              <a:t>Дэйри</a:t>
            </a:r>
            <a:r>
              <a:rPr lang="ru-RU" sz="2000" b="1" i="1" dirty="0" smtClean="0"/>
              <a:t> Комп 305 (21.05.2020)</a:t>
            </a:r>
          </a:p>
          <a:p>
            <a:pPr>
              <a:tabLst>
                <a:tab pos="2417763" algn="l"/>
              </a:tabLst>
            </a:pPr>
            <a:r>
              <a:rPr lang="ru-RU" sz="2000" b="1" i="1" dirty="0" smtClean="0"/>
              <a:t>	управление кормлением </a:t>
            </a:r>
            <a:r>
              <a:rPr lang="en-US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 (15.03.2020)</a:t>
            </a:r>
            <a:endParaRPr lang="ru-RU" sz="2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b="21706"/>
          <a:stretch/>
        </p:blipFill>
        <p:spPr>
          <a:xfrm>
            <a:off x="9402319" y="2940928"/>
            <a:ext cx="2589399" cy="27115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01328" y="2017598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 7 июля </a:t>
            </a:r>
            <a:r>
              <a:rPr lang="ru-RU" b="1" dirty="0" err="1" smtClean="0">
                <a:solidFill>
                  <a:srgbClr val="0070C0"/>
                </a:solidFill>
              </a:rPr>
              <a:t>т.г</a:t>
            </a:r>
            <a:r>
              <a:rPr lang="ru-RU" b="1" dirty="0" smtClean="0">
                <a:solidFill>
                  <a:srgbClr val="0070C0"/>
                </a:solidFill>
              </a:rPr>
              <a:t>. внедрена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идентификация скота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унифицированными номерами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78761" y="6487129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6033" y="840320"/>
            <a:ext cx="512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ООО «</a:t>
            </a:r>
            <a:r>
              <a:rPr lang="ru-RU" sz="2400" b="1" dirty="0" err="1" smtClean="0">
                <a:solidFill>
                  <a:srgbClr val="C00000"/>
                </a:solidFill>
              </a:rPr>
              <a:t>Агролак</a:t>
            </a:r>
            <a:r>
              <a:rPr lang="ru-RU" sz="2400" b="1" dirty="0" smtClean="0">
                <a:solidFill>
                  <a:srgbClr val="C00000"/>
                </a:solidFill>
              </a:rPr>
              <a:t>», </a:t>
            </a:r>
            <a:r>
              <a:rPr lang="ru-RU" sz="2400" b="1" dirty="0" err="1" smtClean="0">
                <a:solidFill>
                  <a:srgbClr val="C00000"/>
                </a:solidFill>
              </a:rPr>
              <a:t>Тюлячинский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176" y="1246145"/>
            <a:ext cx="843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Внедрил программы: управление стадом </a:t>
            </a:r>
            <a:r>
              <a:rPr lang="ru-RU" sz="2000" b="1" i="1" dirty="0" err="1" smtClean="0"/>
              <a:t>Дэйри</a:t>
            </a:r>
            <a:r>
              <a:rPr lang="ru-RU" sz="2000" b="1" i="1" dirty="0" smtClean="0"/>
              <a:t> Комп 305 (20.06.2020)</a:t>
            </a:r>
          </a:p>
          <a:p>
            <a:pPr>
              <a:tabLst>
                <a:tab pos="2417763" algn="l"/>
              </a:tabLst>
            </a:pPr>
            <a:r>
              <a:rPr lang="ru-RU" sz="2000" b="1" i="1" dirty="0" smtClean="0"/>
              <a:t>	управление кормлением </a:t>
            </a:r>
            <a:r>
              <a:rPr lang="en-US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 (20.06.2020)</a:t>
            </a:r>
            <a:endParaRPr lang="ru-RU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1609" y="1902925"/>
            <a:ext cx="34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sz="1800" b="1" dirty="0" err="1" smtClean="0">
                <a:solidFill>
                  <a:srgbClr val="0070C0"/>
                </a:solidFill>
              </a:rPr>
              <a:t>тн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3075" y="4005991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8070" y="1917337"/>
            <a:ext cx="381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Точность приготовления рациона, %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94808743"/>
              </p:ext>
            </p:extLst>
          </p:nvPr>
        </p:nvGraphicFramePr>
        <p:xfrm>
          <a:off x="494847" y="1681405"/>
          <a:ext cx="2964639" cy="265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38083" y="2682404"/>
            <a:ext cx="11277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111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</a:t>
            </a:r>
          </a:p>
          <a:p>
            <a:r>
              <a:rPr lang="ru-RU" sz="1400" b="1" dirty="0" smtClean="0"/>
              <a:t>на 1 корову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+2,3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4992" y="413953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10562" y="413953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30712622"/>
              </p:ext>
            </p:extLst>
          </p:nvPr>
        </p:nvGraphicFramePr>
        <p:xfrm>
          <a:off x="2917236" y="4269933"/>
          <a:ext cx="2929110" cy="233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88899" y="644979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02969" y="644979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55137" y="4403665"/>
            <a:ext cx="1332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+14</a:t>
            </a:r>
            <a:r>
              <a:rPr lang="ru-RU" sz="1400" b="1" dirty="0" smtClean="0"/>
              <a:t>% </a:t>
            </a:r>
          </a:p>
          <a:p>
            <a:r>
              <a:rPr lang="ru-RU" sz="1400" b="1" dirty="0" smtClean="0"/>
              <a:t>(</a:t>
            </a:r>
            <a:r>
              <a:rPr lang="ru-RU" sz="2000" b="1" dirty="0" smtClean="0">
                <a:solidFill>
                  <a:srgbClr val="006600"/>
                </a:solidFill>
              </a:rPr>
              <a:t>+53 </a:t>
            </a:r>
            <a:r>
              <a:rPr lang="ru-RU" sz="1400" b="1" dirty="0" smtClean="0"/>
              <a:t>коровы)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65849" y="3699781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79919" y="3699781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07809" y="2368191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solidFill>
                  <a:srgbClr val="006600"/>
                </a:solidFill>
              </a:rPr>
              <a:t>+7</a:t>
            </a:r>
            <a:r>
              <a:rPr lang="tt-RU" sz="2000" b="1" dirty="0" smtClean="0"/>
              <a:t> %</a:t>
            </a:r>
            <a:endParaRPr lang="ru-RU" sz="1400" b="1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713690485"/>
              </p:ext>
            </p:extLst>
          </p:nvPr>
        </p:nvGraphicFramePr>
        <p:xfrm>
          <a:off x="4479795" y="2245998"/>
          <a:ext cx="3145451" cy="17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22095" b="21611"/>
          <a:stretch/>
        </p:blipFill>
        <p:spPr>
          <a:xfrm>
            <a:off x="8505678" y="2378057"/>
            <a:ext cx="3521825" cy="26434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33651" y="1918372"/>
            <a:ext cx="351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Строительство кормового центра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4489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5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1770" y="1139595"/>
            <a:ext cx="557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КФХ </a:t>
            </a:r>
            <a:r>
              <a:rPr lang="ru-RU" sz="2400" b="1" dirty="0" err="1" smtClean="0">
                <a:solidFill>
                  <a:srgbClr val="C00000"/>
                </a:solidFill>
              </a:rPr>
              <a:t>Вафауллин</a:t>
            </a:r>
            <a:r>
              <a:rPr lang="ru-RU" sz="2400" b="1" dirty="0" smtClean="0">
                <a:solidFill>
                  <a:srgbClr val="C00000"/>
                </a:solidFill>
              </a:rPr>
              <a:t> А.А., </a:t>
            </a:r>
            <a:r>
              <a:rPr lang="ru-RU" sz="2400" b="1" dirty="0" err="1" smtClean="0">
                <a:solidFill>
                  <a:srgbClr val="C00000"/>
                </a:solidFill>
              </a:rPr>
              <a:t>Ютазинский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6004" y="1752264"/>
            <a:ext cx="8104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Внедрил программу по управлению стадом </a:t>
            </a:r>
            <a:r>
              <a:rPr lang="ru-RU" sz="2000" b="1" i="1" dirty="0" err="1" smtClean="0"/>
              <a:t>ДэльПро</a:t>
            </a:r>
            <a:r>
              <a:rPr lang="ru-RU" sz="2000" b="1" i="1" dirty="0" smtClean="0"/>
              <a:t> (январь 2020 г.)</a:t>
            </a:r>
          </a:p>
          <a:p>
            <a:r>
              <a:rPr lang="ru-RU" sz="2000" b="1" i="1" dirty="0" smtClean="0"/>
              <a:t>                                                      управление </a:t>
            </a:r>
            <a:r>
              <a:rPr lang="ru-RU" sz="2000" b="1" i="1" dirty="0"/>
              <a:t>кормлением 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r>
              <a:rPr lang="ru-RU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21.06.2020)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8814" y="2604771"/>
            <a:ext cx="384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sz="2000" b="1" dirty="0" err="1" smtClean="0">
                <a:solidFill>
                  <a:srgbClr val="0070C0"/>
                </a:solidFill>
              </a:rPr>
              <a:t>тн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8900" y="2604771"/>
            <a:ext cx="448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Остатки кормов на кормовом столе, %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54015588"/>
              </p:ext>
            </p:extLst>
          </p:nvPr>
        </p:nvGraphicFramePr>
        <p:xfrm>
          <a:off x="1300985" y="3062927"/>
          <a:ext cx="2964639" cy="312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98700" y="3636030"/>
            <a:ext cx="1650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Рост </a:t>
            </a:r>
            <a:r>
              <a:rPr lang="ru-RU" sz="2400" b="1" dirty="0" smtClean="0">
                <a:solidFill>
                  <a:srgbClr val="006600"/>
                </a:solidFill>
              </a:rPr>
              <a:t>+166</a:t>
            </a:r>
            <a:r>
              <a:rPr lang="ru-RU" sz="1600" b="1" dirty="0" smtClean="0"/>
              <a:t>%,</a:t>
            </a:r>
          </a:p>
          <a:p>
            <a:r>
              <a:rPr lang="ru-RU" sz="1600" b="1" dirty="0" smtClean="0"/>
              <a:t>Надой на 1 корову </a:t>
            </a:r>
            <a:r>
              <a:rPr lang="ru-RU" sz="2400" b="1" dirty="0">
                <a:solidFill>
                  <a:srgbClr val="006600"/>
                </a:solidFill>
              </a:rPr>
              <a:t>+8,4 </a:t>
            </a:r>
            <a:r>
              <a:rPr lang="ru-RU" sz="1600" b="1" dirty="0" smtClean="0"/>
              <a:t>кг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5077" y="5885896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40647" y="5885896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265691675"/>
              </p:ext>
            </p:extLst>
          </p:nvPr>
        </p:nvGraphicFramePr>
        <p:xfrm>
          <a:off x="5791987" y="2736135"/>
          <a:ext cx="3145451" cy="198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58464" y="458068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18184" y="4580684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540377" y="3212946"/>
            <a:ext cx="16074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400" b="1" dirty="0" smtClean="0"/>
              <a:t>Экономия кормов </a:t>
            </a:r>
          </a:p>
          <a:p>
            <a:r>
              <a:rPr lang="tt-RU" sz="2000" b="1" dirty="0" smtClean="0">
                <a:solidFill>
                  <a:srgbClr val="006600"/>
                </a:solidFill>
              </a:rPr>
              <a:t>1,3 т. </a:t>
            </a:r>
            <a:r>
              <a:rPr lang="tt-RU" sz="1400" b="1" dirty="0"/>
              <a:t>в </a:t>
            </a:r>
            <a:r>
              <a:rPr lang="tt-RU" sz="1400" b="1" dirty="0" smtClean="0"/>
              <a:t>сутки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50828" y="5075193"/>
            <a:ext cx="5016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Интенсивное воспроизводство стада</a:t>
            </a:r>
          </a:p>
          <a:p>
            <a:pPr algn="ctr"/>
            <a:r>
              <a:rPr lang="ru-RU" sz="1600" b="1" dirty="0"/>
              <a:t>Выбраковка 40 гол. коров, бесплодных свыше 300 </a:t>
            </a:r>
            <a:r>
              <a:rPr lang="ru-RU" sz="1600" b="1" dirty="0" err="1"/>
              <a:t>дн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b="1" dirty="0" smtClean="0"/>
              <a:t>Ввод первотелок в основное стадо </a:t>
            </a:r>
            <a:r>
              <a:rPr lang="ru-RU" sz="2000" b="1" dirty="0">
                <a:solidFill>
                  <a:srgbClr val="006600"/>
                </a:solidFill>
              </a:rPr>
              <a:t>80 гол. </a:t>
            </a:r>
          </a:p>
        </p:txBody>
      </p:sp>
    </p:spTree>
    <p:extLst>
      <p:ext uri="{BB962C8B-B14F-4D97-AF65-F5344CB8AC3E}">
        <p14:creationId xmlns:p14="http://schemas.microsoft.com/office/powerpoint/2010/main" val="40684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1728274" y="6579298"/>
            <a:ext cx="413239" cy="27044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spc="120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ru-RU" b="1" spc="12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1590" y="978230"/>
            <a:ext cx="558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СХПК «Кызыл Юл», </a:t>
            </a:r>
            <a:r>
              <a:rPr lang="ru-RU" sz="2400" b="1" dirty="0" err="1" smtClean="0">
                <a:solidFill>
                  <a:srgbClr val="C00000"/>
                </a:solidFill>
              </a:rPr>
              <a:t>Балтасинский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3631" y="2271774"/>
            <a:ext cx="348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Производство молока в сутки, </a:t>
            </a:r>
            <a:r>
              <a:rPr lang="ru-RU" b="1" dirty="0" err="1" smtClean="0">
                <a:solidFill>
                  <a:srgbClr val="0070C0"/>
                </a:solidFill>
              </a:rPr>
              <a:t>тн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5658" y="2271774"/>
            <a:ext cx="29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Стельность коров в стаде, %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138893594"/>
              </p:ext>
            </p:extLst>
          </p:nvPr>
        </p:nvGraphicFramePr>
        <p:xfrm>
          <a:off x="1203978" y="2593658"/>
          <a:ext cx="3145451" cy="160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24031" y="2791093"/>
            <a:ext cx="146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Рост </a:t>
            </a:r>
            <a:r>
              <a:rPr lang="ru-RU" sz="2000" b="1" dirty="0" smtClean="0">
                <a:solidFill>
                  <a:srgbClr val="006600"/>
                </a:solidFill>
              </a:rPr>
              <a:t>138</a:t>
            </a:r>
            <a:r>
              <a:rPr lang="ru-RU" sz="1400" b="1" dirty="0" smtClean="0"/>
              <a:t>%</a:t>
            </a:r>
          </a:p>
          <a:p>
            <a:r>
              <a:rPr lang="ru-RU" sz="1400" b="1" dirty="0" smtClean="0"/>
              <a:t>Надой на 1 корову </a:t>
            </a:r>
            <a:r>
              <a:rPr lang="ru-RU" sz="2000" b="1" dirty="0" smtClean="0">
                <a:solidFill>
                  <a:srgbClr val="006600"/>
                </a:solidFill>
              </a:rPr>
              <a:t>+8,7</a:t>
            </a:r>
            <a:r>
              <a:rPr lang="ru-RU" sz="1400" b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/>
              <a:t>кг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81225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89840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527383665"/>
              </p:ext>
            </p:extLst>
          </p:nvPr>
        </p:nvGraphicFramePr>
        <p:xfrm>
          <a:off x="8385940" y="2469064"/>
          <a:ext cx="3145451" cy="17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870062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775782" y="405141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865708" y="2757127"/>
            <a:ext cx="1186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+4</a:t>
            </a:r>
            <a:r>
              <a:rPr lang="ru-RU" sz="1400" b="1" dirty="0" smtClean="0"/>
              <a:t>% </a:t>
            </a:r>
          </a:p>
          <a:p>
            <a:r>
              <a:rPr lang="ru-RU" sz="1400" b="1" dirty="0" smtClean="0"/>
              <a:t>(</a:t>
            </a:r>
            <a:r>
              <a:rPr lang="ru-RU" sz="2000" b="1" dirty="0" smtClean="0">
                <a:solidFill>
                  <a:srgbClr val="006600"/>
                </a:solidFill>
              </a:rPr>
              <a:t>+34</a:t>
            </a:r>
            <a:r>
              <a:rPr lang="ru-RU" sz="1400" b="1" dirty="0" smtClean="0"/>
              <a:t> коров)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720033" y="4503383"/>
            <a:ext cx="381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Точность приготовления рациона, %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333098416"/>
              </p:ext>
            </p:extLst>
          </p:nvPr>
        </p:nvGraphicFramePr>
        <p:xfrm>
          <a:off x="4770883" y="4822741"/>
          <a:ext cx="3145451" cy="171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257680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28.07.2019</a:t>
            </a:r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376760" y="63968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28.07.2020</a:t>
            </a:r>
            <a:endParaRPr lang="ru-RU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323682" y="5069737"/>
            <a:ext cx="16873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solidFill>
                  <a:srgbClr val="006600"/>
                </a:solidFill>
              </a:rPr>
              <a:t>+12</a:t>
            </a:r>
            <a:r>
              <a:rPr lang="tt-RU" sz="1400" b="1" dirty="0" smtClean="0"/>
              <a:t>%, </a:t>
            </a:r>
          </a:p>
          <a:p>
            <a:r>
              <a:rPr lang="tt-RU" sz="1400" b="1" dirty="0" smtClean="0"/>
              <a:t>экономия кормов </a:t>
            </a:r>
          </a:p>
          <a:p>
            <a:r>
              <a:rPr lang="tt-RU" sz="1400" b="1" dirty="0" smtClean="0"/>
              <a:t>составляет </a:t>
            </a:r>
            <a:r>
              <a:rPr lang="tt-RU" sz="2000" b="1" dirty="0" smtClean="0">
                <a:solidFill>
                  <a:srgbClr val="006600"/>
                </a:solidFill>
              </a:rPr>
              <a:t>3,2 </a:t>
            </a:r>
            <a:r>
              <a:rPr lang="tt-RU" sz="2000" b="1" dirty="0">
                <a:solidFill>
                  <a:srgbClr val="006600"/>
                </a:solidFill>
              </a:rPr>
              <a:t>т.</a:t>
            </a:r>
            <a:r>
              <a:rPr lang="tt-RU" sz="1400" b="1" dirty="0" smtClean="0"/>
              <a:t> в сутки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93040" y="1383570"/>
            <a:ext cx="8431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Внедрил программы: управление стадом </a:t>
            </a:r>
            <a:r>
              <a:rPr lang="ru-RU" sz="2000" b="1" i="1" dirty="0" err="1" smtClean="0"/>
              <a:t>Дэйри</a:t>
            </a:r>
            <a:r>
              <a:rPr lang="ru-RU" sz="2000" b="1" i="1" dirty="0" smtClean="0"/>
              <a:t> Комп 305 (06.08.2019)</a:t>
            </a:r>
          </a:p>
          <a:p>
            <a:pPr>
              <a:tabLst>
                <a:tab pos="2417763" algn="l"/>
              </a:tabLst>
            </a:pPr>
            <a:r>
              <a:rPr lang="ru-RU" sz="2000" b="1" i="1" dirty="0" smtClean="0"/>
              <a:t>	управление кормлением </a:t>
            </a:r>
            <a:r>
              <a:rPr lang="en-US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DTM</a:t>
            </a:r>
            <a:r>
              <a:rPr lang="ru-RU" sz="2000" b="1" i="1" dirty="0" smtClean="0">
                <a:ea typeface="Calibri" panose="020F0502020204030204" pitchFamily="34" charset="0"/>
                <a:cs typeface="Arial" panose="020B0604020202020204" pitchFamily="34" charset="0"/>
              </a:rPr>
              <a:t> (16.03.2020)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2565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279" y="902963"/>
            <a:ext cx="10127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Районы, не определившиеся с базовыми хозяйствами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96675"/>
              </p:ext>
            </p:extLst>
          </p:nvPr>
        </p:nvGraphicFramePr>
        <p:xfrm>
          <a:off x="1786659" y="1733960"/>
          <a:ext cx="9385645" cy="2581275"/>
        </p:xfrm>
        <a:graphic>
          <a:graphicData uri="http://schemas.openxmlformats.org/drawingml/2006/table">
            <a:tbl>
              <a:tblPr/>
              <a:tblGrid>
                <a:gridCol w="826276">
                  <a:extLst>
                    <a:ext uri="{9D8B030D-6E8A-4147-A177-3AD203B41FA5}">
                      <a16:colId xmlns="" xmlns:a16="http://schemas.microsoft.com/office/drawing/2014/main" val="2104020349"/>
                    </a:ext>
                  </a:extLst>
                </a:gridCol>
                <a:gridCol w="2245775">
                  <a:extLst>
                    <a:ext uri="{9D8B030D-6E8A-4147-A177-3AD203B41FA5}">
                      <a16:colId xmlns="" xmlns:a16="http://schemas.microsoft.com/office/drawing/2014/main" val="589283190"/>
                    </a:ext>
                  </a:extLst>
                </a:gridCol>
                <a:gridCol w="3156797">
                  <a:extLst>
                    <a:ext uri="{9D8B030D-6E8A-4147-A177-3AD203B41FA5}">
                      <a16:colId xmlns="" xmlns:a16="http://schemas.microsoft.com/office/drawing/2014/main" val="3250980759"/>
                    </a:ext>
                  </a:extLst>
                </a:gridCol>
                <a:gridCol w="3156797">
                  <a:extLst>
                    <a:ext uri="{9D8B030D-6E8A-4147-A177-3AD203B41FA5}">
                      <a16:colId xmlns="" xmlns:a16="http://schemas.microsoft.com/office/drawing/2014/main" val="357537900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базового хозяйства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 руководителя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751103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"Ак Барс </a:t>
                      </a:r>
                      <a:r>
                        <a:rPr lang="ru-RU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Дрожжаное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Владимир Иванович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54834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АФ </a:t>
                      </a:r>
                      <a:r>
                        <a:rPr lang="ru-RU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Валиев Рамиль Фидусович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93025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Колхоз Кама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Садриев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Миннерафись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Файзрахманович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10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2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808" y="864815"/>
            <a:ext cx="941458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искусственного осеменения коров 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личных подсобных хозяйствах на 1.07.2020г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71842"/>
              </p:ext>
            </p:extLst>
          </p:nvPr>
        </p:nvGraphicFramePr>
        <p:xfrm>
          <a:off x="1970177" y="1695812"/>
          <a:ext cx="8640960" cy="3240360"/>
        </p:xfrm>
        <a:graphic>
          <a:graphicData uri="http://schemas.openxmlformats.org/drawingml/2006/table">
            <a:tbl>
              <a:tblPr/>
              <a:tblGrid>
                <a:gridCol w="3015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8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38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95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начала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837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Темпы роста,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Осеменено коров в ЛПХ,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гол.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(охват 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(37%)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69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Получено телят в ЛПХ,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гол.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 descr="https://grounde.ru/wp-content/uploads/2014/04/uxod-i-soderzhanie-korov-12-1024x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7" y="5153121"/>
            <a:ext cx="1689048" cy="160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2632" y="5078397"/>
            <a:ext cx="1655248" cy="1804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6415" y="5152653"/>
            <a:ext cx="16552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607" y="314254"/>
            <a:ext cx="10468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1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Районы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высокими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показателями по внедрению искусственного осеменения коров в ЛПХ на 1 июля 2020 г.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131049"/>
              </p:ext>
            </p:extLst>
          </p:nvPr>
        </p:nvGraphicFramePr>
        <p:xfrm>
          <a:off x="1703512" y="1976248"/>
          <a:ext cx="4392488" cy="3598158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3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районов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Поголовье коров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ЛПХ с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И.О., гол.</a:t>
                      </a: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И.О. к поголовью коров в ЛПХ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Тукаевский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Нурлатский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Кукморский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Черемшанский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Атнинский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Елабужский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Кайбицкий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10093"/>
              </p:ext>
            </p:extLst>
          </p:nvPr>
        </p:nvGraphicFramePr>
        <p:xfrm>
          <a:off x="6487907" y="1976247"/>
          <a:ext cx="4914101" cy="4558653"/>
        </p:xfrm>
        <a:graphic>
          <a:graphicData uri="http://schemas.openxmlformats.org/drawingml/2006/table">
            <a:tbl>
              <a:tblPr/>
              <a:tblGrid>
                <a:gridCol w="1993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районов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Поголовье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коров с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И.О.,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И.О. к поголовью коров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ЛПХ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Камскоустьинский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Мензелинский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Ютазинский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Спасский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62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Альметьевский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2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Лениногорский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Менделеевский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8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 2020 г.: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  2019 г.: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36379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3" descr="C:\Users\User\Desktop\фото с конкурса\коровушки\imgpreview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56" y="5670703"/>
            <a:ext cx="3563888" cy="10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716579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по заготовке кормов на 28.07.2020 г.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54274"/>
              </p:ext>
            </p:extLst>
          </p:nvPr>
        </p:nvGraphicFramePr>
        <p:xfrm>
          <a:off x="808384" y="1422425"/>
          <a:ext cx="10270434" cy="5074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00"/>
                <a:gridCol w="3546125"/>
                <a:gridCol w="2560269"/>
                <a:gridCol w="1455140"/>
              </a:tblGrid>
              <a:tr h="817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хозяйства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Условное поголовье </a:t>
                      </a:r>
                      <a:endParaRPr lang="ru-RU" sz="18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к.ед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01.07.2020г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ц.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к.ед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 1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гол. 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КФХ"Прокопьева АИ"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Рыбно-Слободский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Шамсутдинов Н.Г.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Зеленодольский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"Авангард"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А/Ф Актаныш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К.Устьинский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Б.Кляри</a:t>
                      </a:r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Красный </a:t>
                      </a:r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Восток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Племдело Алексеевское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Верхнеуслонский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КФХ"Цветкова У.Н"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"МегафермаЛебяжье"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"Содружество"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Азнакаевский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"Марс"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Рыбно-Слободский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"Логос"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"Волга"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"Зубов А.В."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Новошешминский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"Агро- Основа"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Миннуллин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716579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по заготовке кормов на 28.07.2020 г.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02175"/>
              </p:ext>
            </p:extLst>
          </p:nvPr>
        </p:nvGraphicFramePr>
        <p:xfrm>
          <a:off x="781879" y="1753730"/>
          <a:ext cx="10270434" cy="4638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00"/>
                <a:gridCol w="3466612"/>
                <a:gridCol w="2385392"/>
                <a:gridCol w="1709530"/>
              </a:tblGrid>
              <a:tr h="817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хозяйства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Условное поголовье </a:t>
                      </a:r>
                      <a:endParaRPr lang="ru-RU" sz="18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к.ед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01.07.2020г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ц.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к.ед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 1 </a:t>
                      </a:r>
                      <a:r>
                        <a:rPr lang="ru-R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гол. 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ПСХК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Ембулатово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Алексеевский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КВ-Агро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Мамадышский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АПК Продовольственная Программа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Азнакаевский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"Союз-Агро"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Березовские зори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Алькеевский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КВ Агро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Дружба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Тетюшский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"Загидуллин"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Актанышский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им Нур Баяна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Хазеев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Рыбно-Слободский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"Кулон Агро"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12361309"/>
              </p:ext>
            </p:extLst>
          </p:nvPr>
        </p:nvGraphicFramePr>
        <p:xfrm>
          <a:off x="764932" y="2171700"/>
          <a:ext cx="10876084" cy="45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МЕНЗЕЛИНСКИЙ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87071899"/>
              </p:ext>
            </p:extLst>
          </p:nvPr>
        </p:nvGraphicFramePr>
        <p:xfrm>
          <a:off x="764932" y="2171700"/>
          <a:ext cx="10876084" cy="45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ЕЛАБУЖСКИЙ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7932048"/>
              </p:ext>
            </p:extLst>
          </p:nvPr>
        </p:nvGraphicFramePr>
        <p:xfrm>
          <a:off x="764932" y="2171700"/>
          <a:ext cx="10876084" cy="45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АГРЫЗСКИЙ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649475"/>
              </p:ext>
            </p:extLst>
          </p:nvPr>
        </p:nvGraphicFramePr>
        <p:xfrm>
          <a:off x="764932" y="2171700"/>
          <a:ext cx="10876084" cy="45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САРМАНОВСКИЙ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ПОГОЛОВЬЯ КРС К НАЧАЛУ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35445556"/>
              </p:ext>
            </p:extLst>
          </p:nvPr>
        </p:nvGraphicFramePr>
        <p:xfrm>
          <a:off x="764932" y="2093281"/>
          <a:ext cx="10876084" cy="458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2263" y="1631616"/>
            <a:ext cx="1165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НУРЛАТСКИЙ РАЙОН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2007</Words>
  <Application>Microsoft Office PowerPoint</Application>
  <PresentationFormat>Произвольный</PresentationFormat>
  <Paragraphs>901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Nazipova</dc:creator>
  <cp:lastModifiedBy>Pressa</cp:lastModifiedBy>
  <cp:revision>355</cp:revision>
  <cp:lastPrinted>2020-07-28T11:28:24Z</cp:lastPrinted>
  <dcterms:created xsi:type="dcterms:W3CDTF">2020-04-29T10:08:20Z</dcterms:created>
  <dcterms:modified xsi:type="dcterms:W3CDTF">2020-07-29T08:16:48Z</dcterms:modified>
</cp:coreProperties>
</file>